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png>
</file>

<file path=ppt/media/image-2-4.png>
</file>

<file path=ppt/media/image-2-5.png>
</file>

<file path=ppt/media/image-4-1.png>
</file>

<file path=ppt/media/image-4-2.png>
</file>

<file path=ppt/media/image-5-1.png>
</file>

<file path=ppt/media/image-5-2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8139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Mentoria em Risco de Crédito — Roteiro Completo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33173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Turmas Essentials (10 h) &amp; Advanced (14 h30) • 6 Semanas • Início 05/jul/2025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285065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29" y="5292685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13128" y="5268873"/>
            <a:ext cx="197512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por João Maia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07575" y="591026"/>
            <a:ext cx="4090987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Visão Geral da Mentoria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4407575" y="1309211"/>
            <a:ext cx="9472851" cy="480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Apresentamos uma jornada de aprendizado imersiva, combinando teoria e prática para impulsionar sua carreira em risco de crédito.</a:t>
            </a:r>
            <a:endParaRPr lang="en-US" sz="11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575" y="1957983"/>
            <a:ext cx="374928" cy="37492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407575" y="2520315"/>
            <a:ext cx="1973580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Comunidade Ativa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4407575" y="2856905"/>
            <a:ext cx="947285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Junte-se a mais de 200 participantes no grupo exclusivo do WhatsApp para troca de conhecimentos e networking.</a:t>
            </a:r>
            <a:endParaRPr lang="en-US" sz="11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7575" y="3471863"/>
            <a:ext cx="374928" cy="37492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407575" y="4034195"/>
            <a:ext cx="1973580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Avaliações Semanais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4407575" y="4370784"/>
            <a:ext cx="947285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Dois quizzes semanais no Kahoot (terças-feiras) cobrindo Data Science e Normas Regulatórias.</a:t>
            </a:r>
            <a:endParaRPr lang="en-US" sz="11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7575" y="4985742"/>
            <a:ext cx="374928" cy="3749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4407575" y="5548074"/>
            <a:ext cx="1973580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Encontros Regulares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4407575" y="5884664"/>
            <a:ext cx="947285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Sessões interativas aos sábados, durante 6 semanas, para aprofundar os temas.</a:t>
            </a:r>
            <a:endParaRPr lang="en-US" sz="11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7575" y="6499622"/>
            <a:ext cx="374928" cy="37492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407575" y="7061954"/>
            <a:ext cx="1973580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Programa Outliers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4407575" y="7398544"/>
            <a:ext cx="9472851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Programa opcional e pago, com foco em projetos individuais e tópicos avançados pós-mentoria.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84609"/>
            <a:ext cx="5416510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Cronograma Geral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8309" y="1773198"/>
            <a:ext cx="13113782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Visualize a sua jornada de aprendizado ao longo das 6 semanas.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58309" y="2333982"/>
            <a:ext cx="13113782" cy="5210889"/>
          </a:xfrm>
          <a:prstGeom prst="roundRect">
            <a:avLst>
              <a:gd name="adj" fmla="val 35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929" y="2341602"/>
            <a:ext cx="13098542" cy="9208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71907" y="2472690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285524" y="2472690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05/jul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250293" y="2472690"/>
            <a:ext cx="220051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Fundamentos &amp; Contexto Reg.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869906" y="2472690"/>
            <a:ext cx="351043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Warm-Up Quiz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799445" y="2472690"/>
            <a:ext cx="2859286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Ess: 10-12 h / Adv: 14h30-16h30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5929" y="3262432"/>
            <a:ext cx="13098542" cy="9208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71907" y="3393519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285524" y="3393519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12/jul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250293" y="3393519"/>
            <a:ext cx="220051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Estrutura de Dados &amp; Amostragem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69906" y="3393519"/>
            <a:ext cx="3510439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Jogo “Conforme ou Não Conforme”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799445" y="3393519"/>
            <a:ext cx="285928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65929" y="4183261"/>
            <a:ext cx="13098542" cy="9208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71907" y="4314349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285524" y="4314349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19/jul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250293" y="4314349"/>
            <a:ext cx="220051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Construção de Targets (PD)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869906" y="4314349"/>
            <a:ext cx="351043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Mini-desafio Target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799445" y="4314349"/>
            <a:ext cx="285928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65929" y="5104090"/>
            <a:ext cx="13098542" cy="5915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971907" y="5235178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285524" y="5235178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26/jul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250293" y="5235178"/>
            <a:ext cx="2200513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69906" y="5235178"/>
            <a:ext cx="351043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Share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799445" y="5235178"/>
            <a:ext cx="285928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65929" y="5695593"/>
            <a:ext cx="13098542" cy="9208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71907" y="5826681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2285524" y="5826681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02/ago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250293" y="5826681"/>
            <a:ext cx="220051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Modelagem &amp; Avaliação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69906" y="5826681"/>
            <a:ext cx="351043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Laboratório Lightning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799445" y="5826681"/>
            <a:ext cx="285928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65929" y="6616422"/>
            <a:ext cx="13098542" cy="9208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971907" y="6747510"/>
            <a:ext cx="894517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2285524" y="6747510"/>
            <a:ext cx="154566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09/ago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250293" y="6747510"/>
            <a:ext cx="2200513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Governança &amp; Explainability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869906" y="6747510"/>
            <a:ext cx="351043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Simulação de Comitê de Modelos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799445" y="6747510"/>
            <a:ext cx="285928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187" y="576024"/>
            <a:ext cx="11723846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Semana 1: Fundamentos &amp; Contexto Regulatório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33187" y="1788676"/>
            <a:ext cx="275629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Turma Essentials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33187" y="2342555"/>
            <a:ext cx="632650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Conceitos-chave de risco de crédito.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3187" y="2750820"/>
            <a:ext cx="6326505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Glossário de termos essenciais: PD (Probabilidade de Inadimplência), LGD (Perda na Inadimplência) e EAD (Exposição à Inadimplência).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187" y="3991570"/>
            <a:ext cx="6326505" cy="355865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78328" y="1788676"/>
            <a:ext cx="275629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Turma Advanced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578328" y="2342555"/>
            <a:ext cx="632650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Revisão aprofundada da IFRS 9 vs. Basel II/III.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8328" y="2750820"/>
            <a:ext cx="632650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Análise da Resolução 4966 do Banco Central do Brasil e suas implicações práticas.</a:t>
            </a:r>
            <a:endParaRPr lang="en-US" sz="16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328" y="3656528"/>
            <a:ext cx="6326505" cy="35586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187" y="576024"/>
            <a:ext cx="11184850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Semana 2: Estrutura de Dados &amp; Amostragem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33187" y="1788676"/>
            <a:ext cx="275629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Turma Essentials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33187" y="2342555"/>
            <a:ext cx="632650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Identificação do dataset mínimo necessário para análise de risco.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3187" y="3085862"/>
            <a:ext cx="632650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Técnicas de amostragem estratificada para garantir representatividade dos dados.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187" y="3991570"/>
            <a:ext cx="6326505" cy="355865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78328" y="1788676"/>
            <a:ext cx="275629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Turma Advanced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578328" y="2342555"/>
            <a:ext cx="6326505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Utilização de painéis de dados para análise temporal.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8328" y="2750820"/>
            <a:ext cx="632650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Aplicação de time-decay weights e down-sampling em dados desbalanceados.</a:t>
            </a:r>
            <a:endParaRPr lang="en-US" sz="16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328" y="3656528"/>
            <a:ext cx="6326505" cy="355865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64550"/>
            <a:ext cx="659118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Dinâmicas &amp; Engajamento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31052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Nossas dinâmicas são desenhadas para solidificar seu aprendizado e aplicar conceitos na prática.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2900958"/>
            <a:ext cx="13113782" cy="4164092"/>
          </a:xfrm>
          <a:prstGeom prst="roundRect">
            <a:avLst>
              <a:gd name="adj" fmla="val 468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929" y="2908578"/>
            <a:ext cx="130985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82623" y="3046095"/>
            <a:ext cx="349257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Jogo “Conforme ou Não Conforme”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915972" y="3046095"/>
            <a:ext cx="15240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6880741" y="3046095"/>
            <a:ext cx="6767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Fixar conceitos da Resolução 4966 de forma interativa.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65929" y="3877032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82623" y="4014549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Mini-desafio Target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4915972" y="4014549"/>
            <a:ext cx="15240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6880741" y="4014549"/>
            <a:ext cx="6767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Dominar as regras de rotulagem para construção de targets.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65929" y="4498777"/>
            <a:ext cx="130985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82623" y="4636294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Share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4915972" y="4636294"/>
            <a:ext cx="15240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6880741" y="4636294"/>
            <a:ext cx="676715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Estimular a criatividade na criação de novas variáveis e features.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765929" y="5467231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82623" y="5604748"/>
            <a:ext cx="349257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Laboratório Lightning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4915972" y="5604748"/>
            <a:ext cx="15240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6880741" y="5604748"/>
            <a:ext cx="6767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Sessão hands-on intensiva em modelagem de risco de crédito.</a:t>
            </a:r>
            <a:endParaRPr lang="en-US" sz="1700" dirty="0"/>
          </a:p>
        </p:txBody>
      </p:sp>
      <p:sp>
        <p:nvSpPr>
          <p:cNvPr id="21" name="Shape 19"/>
          <p:cNvSpPr/>
          <p:nvPr/>
        </p:nvSpPr>
        <p:spPr>
          <a:xfrm>
            <a:off x="765929" y="6088975"/>
            <a:ext cx="130985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82623" y="6226493"/>
            <a:ext cx="349257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Simulação de Comitê de Modelos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4915972" y="6226493"/>
            <a:ext cx="15240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6880741" y="6226493"/>
            <a:ext cx="676715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Praticar a defesa técnica e argumentação de modelos para stakeholders.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098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Quizzes Semanais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38696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Acompanhe seu progresso e reforce o conhecimento com nossos quizzes temáticos.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17230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Cronograma: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Terças-feiras, 20h (de 02/07 a 06/08).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594735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Quizzes: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Dois por semana – um de Data Science (15 perguntas) e outro de Normas/4966 (15 perguntas).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36387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Os quizzes são uma excelente ferramenta para revisar o conteúdo e testar seu conhecimento de forma divertida no Kahoot!</a:t>
            </a:r>
            <a:endParaRPr lang="en-US" sz="17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7139" y="3221117"/>
            <a:ext cx="6292572" cy="35237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570" y="589717"/>
            <a:ext cx="4797504" cy="59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Próximos Passos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50570" y="1462683"/>
            <a:ext cx="7642860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Prepare-se para o início da mentoria com estas ações essenciais.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750570" y="1959293"/>
            <a:ext cx="7642860" cy="1356836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4450" dist="21590" dir="13500000">
              <a:srgbClr val="ffffff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932855" y="2141577"/>
            <a:ext cx="2398752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Divulgar Cronograma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32855" y="2550676"/>
            <a:ext cx="7278291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Garantir que o cronograma completo seja divulgado para todos os participantes até 30 de junho.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50570" y="3498413"/>
            <a:ext cx="7642860" cy="1356836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4450" dist="21590" dir="1350000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932855" y="3680698"/>
            <a:ext cx="2398752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Subir Quizzes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32855" y="4089797"/>
            <a:ext cx="7278291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Assegurar que todos os quizzes estejam prontos e disponíveis na plataforma até 01 de julho.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750570" y="5037534"/>
            <a:ext cx="7642860" cy="1065252"/>
          </a:xfrm>
          <a:prstGeom prst="roundRect">
            <a:avLst>
              <a:gd name="adj" fmla="val 154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4450" dist="21590" dir="1350000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932855" y="5219819"/>
            <a:ext cx="2398752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Preparar Datasets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932855" y="5628918"/>
            <a:ext cx="7278291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Organizar e disponibilizar os datasets necessários para as semanas 3 a 5.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750570" y="6285071"/>
            <a:ext cx="7642860" cy="1356836"/>
          </a:xfrm>
          <a:prstGeom prst="roundRect">
            <a:avLst>
              <a:gd name="adj" fmla="val 1209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44450" dist="21590" dir="13500000">
              <a:srgbClr val="ffffff">
                <a:alpha val="1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932855" y="6467356"/>
            <a:ext cx="2547818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Formulário de Feedback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932855" y="6876455"/>
            <a:ext cx="7278291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Abrir e monitorar o formulário de feedback anônimo para coletar insights dos participantes.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79032"/>
            <a:ext cx="880764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Programa Outliers: O Próximo Nível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92500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Expanda seus horizontes com o Programa Outliers, nossa oferta avançada pós-mentoria.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3788331" y="3840361"/>
            <a:ext cx="7378541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Início previsto: Setembro/2025 • Vagas limitadas</a:t>
            </a:r>
            <a:endParaRPr lang="en-US" sz="2650" dirty="0"/>
          </a:p>
        </p:txBody>
      </p:sp>
      <p:sp>
        <p:nvSpPr>
          <p:cNvPr id="5" name="Shape 3"/>
          <p:cNvSpPr/>
          <p:nvPr/>
        </p:nvSpPr>
        <p:spPr>
          <a:xfrm>
            <a:off x="758309" y="3515439"/>
            <a:ext cx="30480" cy="1077397"/>
          </a:xfrm>
          <a:prstGeom prst="rect">
            <a:avLst/>
          </a:prstGeom>
          <a:solidFill>
            <a:srgbClr val="9998FF"/>
          </a:solidFill>
          <a:ln/>
        </p:spPr>
      </p:sp>
      <p:sp>
        <p:nvSpPr>
          <p:cNvPr id="6" name="Text 4"/>
          <p:cNvSpPr/>
          <p:nvPr/>
        </p:nvSpPr>
        <p:spPr>
          <a:xfrm>
            <a:off x="758309" y="48365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Desenvolvimento de projetos individuais com foco em LGD/EAD.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2589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Aprofundamento em MLOps (Machine Learning Operations) para modelos de risco.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6814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Estudo de governança avançada e as últimas tendências do mercado.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61038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Mentoria personalizada para alavancar sua carreira.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2025-06-28T23:09:43Z</dcterms:created>
  <dcterms:modified xsi:type="dcterms:W3CDTF">2025-06-28T23:09:43Z</dcterms:modified>
</cp:coreProperties>
</file>